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</p:sldMasterIdLst>
  <p:notesMasterIdLst>
    <p:notesMasterId r:id="rId7"/>
  </p:notesMasterIdLst>
  <p:handoutMasterIdLst>
    <p:handoutMasterId r:id="rId8"/>
  </p:handoutMasterIdLst>
  <p:sldIdLst>
    <p:sldId id="258" r:id="rId5"/>
    <p:sldId id="2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64ED47-64D9-4BC2-AF2A-1F73DD3E7C6E}" v="5" dt="2024-05-31T16:55:49.5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8" autoAdjust="0"/>
    <p:restoredTop sz="93867" autoAdjust="0"/>
  </p:normalViewPr>
  <p:slideViewPr>
    <p:cSldViewPr snapToGrid="0">
      <p:cViewPr varScale="1">
        <p:scale>
          <a:sx n="109" d="100"/>
          <a:sy n="109" d="100"/>
        </p:scale>
        <p:origin x="6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2" d="100"/>
          <a:sy n="52" d="100"/>
        </p:scale>
        <p:origin x="2680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sia Honablue" userId="8c878fac-2d92-4ede-9dcd-0b65c2919021" providerId="ADAL" clId="{DB64ED47-64D9-4BC2-AF2A-1F73DD3E7C6E}"/>
    <pc:docChg chg="custSel modSld">
      <pc:chgData name="Asia Honablue" userId="8c878fac-2d92-4ede-9dcd-0b65c2919021" providerId="ADAL" clId="{DB64ED47-64D9-4BC2-AF2A-1F73DD3E7C6E}" dt="2024-06-19T18:03:09.426" v="137" actId="21"/>
      <pc:docMkLst>
        <pc:docMk/>
      </pc:docMkLst>
      <pc:sldChg chg="addSp delSp modSp mod">
        <pc:chgData name="Asia Honablue" userId="8c878fac-2d92-4ede-9dcd-0b65c2919021" providerId="ADAL" clId="{DB64ED47-64D9-4BC2-AF2A-1F73DD3E7C6E}" dt="2024-06-19T18:03:09.426" v="137" actId="21"/>
        <pc:sldMkLst>
          <pc:docMk/>
          <pc:sldMk cId="2181799880" sldId="256"/>
        </pc:sldMkLst>
        <pc:spChg chg="add del mod">
          <ac:chgData name="Asia Honablue" userId="8c878fac-2d92-4ede-9dcd-0b65c2919021" providerId="ADAL" clId="{DB64ED47-64D9-4BC2-AF2A-1F73DD3E7C6E}" dt="2024-06-19T18:03:09.426" v="137" actId="21"/>
          <ac:spMkLst>
            <pc:docMk/>
            <pc:sldMk cId="2181799880" sldId="256"/>
            <ac:spMk id="2" creationId="{F9CB9DB0-545E-9C38-7926-985C1F6B0033}"/>
          </ac:spMkLst>
        </pc:spChg>
      </pc:sldChg>
      <pc:sldChg chg="addSp delSp modSp mod">
        <pc:chgData name="Asia Honablue" userId="8c878fac-2d92-4ede-9dcd-0b65c2919021" providerId="ADAL" clId="{DB64ED47-64D9-4BC2-AF2A-1F73DD3E7C6E}" dt="2024-06-19T18:03:04.333" v="136" actId="21"/>
        <pc:sldMkLst>
          <pc:docMk/>
          <pc:sldMk cId="3154333743" sldId="258"/>
        </pc:sldMkLst>
        <pc:spChg chg="del mod">
          <ac:chgData name="Asia Honablue" userId="8c878fac-2d92-4ede-9dcd-0b65c2919021" providerId="ADAL" clId="{DB64ED47-64D9-4BC2-AF2A-1F73DD3E7C6E}" dt="2024-05-31T16:54:01.892" v="50" actId="21"/>
          <ac:spMkLst>
            <pc:docMk/>
            <pc:sldMk cId="3154333743" sldId="258"/>
            <ac:spMk id="2" creationId="{89E0308D-7E68-8DF2-C89D-D84930F10A3A}"/>
          </ac:spMkLst>
        </pc:spChg>
        <pc:spChg chg="add del mod ord">
          <ac:chgData name="Asia Honablue" userId="8c878fac-2d92-4ede-9dcd-0b65c2919021" providerId="ADAL" clId="{DB64ED47-64D9-4BC2-AF2A-1F73DD3E7C6E}" dt="2024-05-31T16:53:57.498" v="49" actId="21"/>
          <ac:spMkLst>
            <pc:docMk/>
            <pc:sldMk cId="3154333743" sldId="258"/>
            <ac:spMk id="5" creationId="{947FF6B5-08C9-802A-12FA-7ECE271C177B}"/>
          </ac:spMkLst>
        </pc:spChg>
        <pc:spChg chg="add del mod ord">
          <ac:chgData name="Asia Honablue" userId="8c878fac-2d92-4ede-9dcd-0b65c2919021" providerId="ADAL" clId="{DB64ED47-64D9-4BC2-AF2A-1F73DD3E7C6E}" dt="2024-06-19T18:03:04.333" v="136" actId="21"/>
          <ac:spMkLst>
            <pc:docMk/>
            <pc:sldMk cId="3154333743" sldId="258"/>
            <ac:spMk id="6" creationId="{55DCE217-E8DA-7FD5-0E71-BAA254213B5E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D7F35A-0E2F-4025-9D61-A3B4207E4252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13E713-4040-478A-ADA9-1ED7057CC7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9654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E33C2A-6A0D-444E-B76C-864523302D23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23C7D5-5B3D-4BBF-84BD-025391768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493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0DB61-3A1C-45C9-B8D6-8435A68B738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255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23C7D5-5B3D-4BBF-84BD-02539176803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022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mons x R&amp;E Ba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0541ED4-E7BF-4D2D-8A86-4962A5F2B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A0D0-DD4D-4D35-B161-905478709743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FAB55A4-EAB1-416B-925B-AF392195C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 DO NOT DISTRIBUTE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6BCE6CF-675B-47D0-81ED-435D57917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DF160-2252-4507-9087-606C83CDB7D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5D03CB37-68F4-474D-A14D-7BF6754CFF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579" y="1552574"/>
            <a:ext cx="11778871" cy="4578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A3D60DF9-9FB5-4287-BA65-F443F212C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5328" y="258633"/>
            <a:ext cx="9835402" cy="6770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20124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F46BA-1686-4461-8867-BB022FBF508F}" type="datetime1">
              <a:rPr lang="en-US" smtClean="0"/>
              <a:t>6/19/2024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DF160-2252-4507-9087-606C83CDB7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060076" y="203761"/>
            <a:ext cx="10071847" cy="755752"/>
          </a:xfrm>
        </p:spPr>
        <p:txBody>
          <a:bodyPr/>
          <a:lstStyle>
            <a:lvl1pPr>
              <a:defRPr sz="2400" baseline="0"/>
            </a:lvl1pPr>
          </a:lstStyle>
          <a:p>
            <a:r>
              <a:rPr lang="en-US" dirty="0"/>
              <a:t>Proposal Title </a:t>
            </a:r>
            <a:br>
              <a:rPr lang="en-US" dirty="0"/>
            </a:br>
            <a:r>
              <a:rPr lang="en-US" sz="1200" dirty="0"/>
              <a:t>Hub Lead |  Project Lead  |  Total Budget  | List of Subcontractors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749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0221" y="1447800"/>
            <a:ext cx="10382773" cy="4683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579" y="650756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111C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739D54E-4615-4AAA-91F5-FCFE392C7D28}" type="datetime1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50756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111C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DRAFT DO NOT DISTRIBUTE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68092" y="650756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111C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95DF160-2252-4507-9087-606C83CDB7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2C47FE3-A78E-49F8-82D8-727AE4C443A6}"/>
              </a:ext>
            </a:extLst>
          </p:cNvPr>
          <p:cNvSpPr/>
          <p:nvPr userDrawn="1"/>
        </p:nvSpPr>
        <p:spPr>
          <a:xfrm>
            <a:off x="0" y="0"/>
            <a:ext cx="12192000" cy="1061141"/>
          </a:xfrm>
          <a:prstGeom prst="rect">
            <a:avLst/>
          </a:prstGeom>
          <a:solidFill>
            <a:srgbClr val="111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F0EE82B-7AC6-46DF-B3E8-774E1E63A8CB}"/>
              </a:ext>
            </a:extLst>
          </p:cNvPr>
          <p:cNvCxnSpPr>
            <a:cxnSpLocks/>
          </p:cNvCxnSpPr>
          <p:nvPr userDrawn="1"/>
        </p:nvCxnSpPr>
        <p:spPr>
          <a:xfrm>
            <a:off x="0" y="1061141"/>
            <a:ext cx="10345994" cy="0"/>
          </a:xfrm>
          <a:prstGeom prst="line">
            <a:avLst/>
          </a:prstGeom>
          <a:ln w="12700">
            <a:solidFill>
              <a:srgbClr val="265C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B1FBE12-BC41-4A51-82C8-D4FA199B60DF}"/>
              </a:ext>
            </a:extLst>
          </p:cNvPr>
          <p:cNvCxnSpPr>
            <a:cxnSpLocks/>
          </p:cNvCxnSpPr>
          <p:nvPr userDrawn="1"/>
        </p:nvCxnSpPr>
        <p:spPr>
          <a:xfrm flipH="1">
            <a:off x="10345994" y="1061141"/>
            <a:ext cx="1846006" cy="0"/>
          </a:xfrm>
          <a:prstGeom prst="line">
            <a:avLst/>
          </a:prstGeom>
          <a:ln w="12700">
            <a:solidFill>
              <a:srgbClr val="E21E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25B9EB2-CBB6-432C-82AE-7240411A3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222" y="232617"/>
            <a:ext cx="9761544" cy="6770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83" y="49310"/>
            <a:ext cx="998056" cy="99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721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2" r:id="rId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kern="1200">
          <a:solidFill>
            <a:schemeClr val="bg1"/>
          </a:solidFill>
          <a:latin typeface="Franklin Gothic Medium Cond" panose="020B06060304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11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-"/>
        <a:defRPr sz="2400" kern="1200">
          <a:solidFill>
            <a:srgbClr val="111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-"/>
        <a:defRPr sz="2000" kern="1200">
          <a:solidFill>
            <a:srgbClr val="111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-"/>
        <a:defRPr sz="1800" kern="1200">
          <a:solidFill>
            <a:srgbClr val="111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-"/>
        <a:defRPr sz="1800" kern="1200">
          <a:solidFill>
            <a:srgbClr val="111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Follow the general guidance in each of the following quadrants.</a:t>
            </a:r>
          </a:p>
          <a:p>
            <a:r>
              <a:rPr lang="en-US" dirty="0"/>
              <a:t>Provide a concise and informative summary of your response.</a:t>
            </a:r>
          </a:p>
          <a:p>
            <a:r>
              <a:rPr lang="en-US" dirty="0"/>
              <a:t>Unclassified information only. </a:t>
            </a:r>
          </a:p>
          <a:p>
            <a:r>
              <a:rPr lang="en-US" b="1" u="sng" dirty="0"/>
              <a:t>Maximum of one slide</a:t>
            </a:r>
            <a:r>
              <a:rPr lang="en-US" dirty="0"/>
              <a:t>; no text font less than 10pt.</a:t>
            </a:r>
          </a:p>
          <a:p>
            <a:r>
              <a:rPr lang="en-US" dirty="0"/>
              <a:t>Include images and figures where appropriate. </a:t>
            </a:r>
          </a:p>
          <a:p>
            <a:r>
              <a:rPr lang="en-US" dirty="0"/>
              <a:t>Submit in .ppt or .pdf file format. </a:t>
            </a:r>
          </a:p>
          <a:p>
            <a:r>
              <a:rPr lang="en-US" dirty="0">
                <a:solidFill>
                  <a:srgbClr val="FF0000"/>
                </a:solidFill>
              </a:rPr>
              <a:t>Red text is what has changed from CFP to CFT. 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Franklin Gothic Medium Cond"/>
                <a:cs typeface="Arial"/>
              </a:rPr>
              <a:t>Guidance for Commons Call </a:t>
            </a:r>
            <a:r>
              <a:rPr lang="en-US">
                <a:latin typeface="Franklin Gothic Medium Cond"/>
                <a:cs typeface="Arial"/>
              </a:rPr>
              <a:t>for Topics </a:t>
            </a:r>
            <a:r>
              <a:rPr lang="en-US" dirty="0">
                <a:latin typeface="Franklin Gothic Medium Cond"/>
                <a:cs typeface="Arial"/>
              </a:rPr>
              <a:t>Summary Slide</a:t>
            </a:r>
            <a:endParaRPr lang="en-US" dirty="0"/>
          </a:p>
        </p:txBody>
      </p:sp>
      <p:sp>
        <p:nvSpPr>
          <p:cNvPr id="4" name="Slide Number Placeholder 2"/>
          <p:cNvSpPr txBox="1">
            <a:spLocks/>
          </p:cNvSpPr>
          <p:nvPr/>
        </p:nvSpPr>
        <p:spPr>
          <a:xfrm>
            <a:off x="9901872" y="6492875"/>
            <a:ext cx="21777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rgbClr val="111C4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5A73FE-1DD5-4980-B426-D6DE2502C0C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11C4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11C4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333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31794" y="205047"/>
            <a:ext cx="10071847" cy="755752"/>
          </a:xfrm>
        </p:spPr>
        <p:txBody>
          <a:bodyPr>
            <a:noAutofit/>
          </a:bodyPr>
          <a:lstStyle/>
          <a:p>
            <a:r>
              <a:rPr lang="en-US" sz="3100" dirty="0"/>
              <a:t>Title</a:t>
            </a:r>
            <a:br>
              <a:rPr lang="en-US" dirty="0"/>
            </a:br>
            <a:r>
              <a:rPr lang="en-US" sz="1600" dirty="0"/>
              <a:t>Hub Lead |  Project Lead  |  Total Budget  | List of Subcontractors 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6096000" y="1066800"/>
            <a:ext cx="0" cy="5791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-35856" y="3715393"/>
            <a:ext cx="122278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902320" y="3691580"/>
            <a:ext cx="40251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 Narrow" panose="020B0606020202030204" pitchFamily="34" charset="0"/>
              </a:rPr>
              <a:t>Project Team, Milestones, and Budget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07749" y="1039746"/>
            <a:ext cx="40251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 Narrow" panose="020B0606020202030204" pitchFamily="34" charset="0"/>
              </a:rPr>
              <a:t>Current State and Desired End-State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04573" y="1042213"/>
            <a:ext cx="40251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 Narrow" panose="020B0606020202030204" pitchFamily="34" charset="0"/>
              </a:rPr>
              <a:t>Lab-to-Fab Transition Pathway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2285" y="1384700"/>
            <a:ext cx="5351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7475" indent="-117475">
              <a:buFont typeface="Arial" panose="020B0604020202020204" pitchFamily="34" charset="0"/>
              <a:buChar char="•"/>
            </a:pPr>
            <a:r>
              <a:rPr lang="en-US" sz="1200" dirty="0"/>
              <a:t>What is the current state of the art? </a:t>
            </a:r>
          </a:p>
          <a:p>
            <a:pPr marL="117475" indent="-117475">
              <a:buFont typeface="Arial" panose="020B0604020202020204" pitchFamily="34" charset="0"/>
              <a:buChar char="•"/>
            </a:pPr>
            <a:r>
              <a:rPr lang="en-US" sz="1200" dirty="0"/>
              <a:t>What are you trying to do? Articulate your objectives using no jargon.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67718" y="4242136"/>
            <a:ext cx="53519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6167718" y="1352500"/>
            <a:ext cx="590236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7475" indent="-117475">
              <a:buFont typeface="Arial" panose="020B0604020202020204" pitchFamily="34" charset="0"/>
              <a:buChar char="•"/>
            </a:pPr>
            <a:r>
              <a:rPr lang="en-US" sz="1200" dirty="0"/>
              <a:t>Outline clearly how you plan to accomplish your technical goals and program metrics </a:t>
            </a:r>
            <a:endParaRPr lang="en-US" sz="1200" b="1" dirty="0">
              <a:solidFill>
                <a:srgbClr val="FF0000"/>
              </a:solidFill>
            </a:endParaRPr>
          </a:p>
          <a:p>
            <a:pPr marL="117475" indent="-117475">
              <a:buFont typeface="Arial" panose="020B0604020202020204" pitchFamily="34" charset="0"/>
              <a:buChar char="•"/>
            </a:pPr>
            <a:r>
              <a:rPr lang="en-US" sz="1200" dirty="0"/>
              <a:t>Describe both the Laboratory development processing and Core prototyping processing (e.g. lithography dimension or node dimension) </a:t>
            </a:r>
            <a:endParaRPr lang="en-US" sz="1200" b="1" dirty="0">
              <a:solidFill>
                <a:srgbClr val="FF0000"/>
              </a:solidFill>
            </a:endParaRPr>
          </a:p>
          <a:p>
            <a:pPr marL="117475" indent="-117475">
              <a:buFont typeface="Arial" panose="020B0604020202020204" pitchFamily="34" charset="0"/>
              <a:buChar char="•"/>
            </a:pPr>
            <a:r>
              <a:rPr lang="en-US" sz="1200" dirty="0"/>
              <a:t>Describe the work you anticipate taking place at the Laboratory development level before going to the Core/Fabrication level</a:t>
            </a:r>
          </a:p>
          <a:p>
            <a:pPr marL="117475" indent="-117475">
              <a:buFont typeface="Arial" panose="020B0604020202020204" pitchFamily="34" charset="0"/>
              <a:buChar char="•"/>
            </a:pPr>
            <a:r>
              <a:rPr lang="en-US" sz="1200" dirty="0"/>
              <a:t>Outline the projected status of the project  (i.e. whether the project will be at the Lab development level or at the Core prototype level) for each year from YR-1 to YR-X</a:t>
            </a:r>
          </a:p>
          <a:p>
            <a:pPr marL="117475" indent="-117475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</a:rPr>
              <a:t>Answer the following: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200" dirty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Will there be a lab-to-fab transition in year 1?</a:t>
            </a:r>
            <a:endParaRPr lang="en-US" sz="1200" dirty="0">
              <a:solidFill>
                <a:srgbClr val="FF0000"/>
              </a:solidFill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200" dirty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When will the lab-to-fab transition occur?</a:t>
            </a:r>
            <a:endParaRPr lang="en-US" sz="1200" dirty="0">
              <a:solidFill>
                <a:srgbClr val="FF0000"/>
              </a:solidFill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200" dirty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Will there be a PDK in year 1? When will a PDK be available?</a:t>
            </a:r>
            <a:endParaRPr lang="en-US" sz="1200" dirty="0">
              <a:solidFill>
                <a:srgbClr val="FF0000"/>
              </a:solidFill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7475" indent="-117475">
              <a:buFont typeface="Arial" panose="020B0604020202020204" pitchFamily="34" charset="0"/>
              <a:buChar char="•"/>
            </a:pPr>
            <a:endParaRPr lang="en-US" sz="1200" dirty="0"/>
          </a:p>
          <a:p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6167719" y="4010233"/>
            <a:ext cx="59023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7475" indent="-117475">
              <a:buFont typeface="Arial" panose="020B0604020202020204" pitchFamily="34" charset="0"/>
              <a:buChar char="•"/>
            </a:pPr>
            <a:r>
              <a:rPr lang="en-US" sz="1200" dirty="0"/>
              <a:t>Detail the proposed team organization, identifying notable team capabilities and responsibilities; providing clear criteria for transitions from organization to organization if applicable.  </a:t>
            </a:r>
          </a:p>
          <a:p>
            <a:pPr marL="117475" indent="-117475">
              <a:buFont typeface="Arial" panose="020B0604020202020204" pitchFamily="34" charset="0"/>
              <a:buChar char="•"/>
            </a:pPr>
            <a:r>
              <a:rPr lang="en-US" sz="1200" dirty="0"/>
              <a:t>Provide project budget for YR1 – YRX (via simple chart or graphic; X being anticipated number or years).</a:t>
            </a:r>
          </a:p>
          <a:p>
            <a:pPr marL="117475" indent="-117475">
              <a:buFont typeface="Arial" panose="020B0604020202020204" pitchFamily="34" charset="0"/>
              <a:buChar char="•"/>
            </a:pPr>
            <a:r>
              <a:rPr lang="en-US" sz="1200" dirty="0"/>
              <a:t>Summarize the project schedule and technical milestones with Go/ No Go Criteria.</a:t>
            </a:r>
          </a:p>
          <a:p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225152E-C6B5-4FAB-893C-2497896698C7}"/>
              </a:ext>
            </a:extLst>
          </p:cNvPr>
          <p:cNvSpPr/>
          <p:nvPr/>
        </p:nvSpPr>
        <p:spPr>
          <a:xfrm>
            <a:off x="907749" y="2385121"/>
            <a:ext cx="4195813" cy="11620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</a:rPr>
              <a:t>Include a </a:t>
            </a:r>
            <a:r>
              <a:rPr lang="en-US" sz="1400" b="1" u="sng" dirty="0">
                <a:solidFill>
                  <a:schemeClr val="tx1"/>
                </a:solidFill>
                <a:latin typeface="Calibri" panose="020F0502020204030204" pitchFamily="34" charset="0"/>
              </a:rPr>
              <a:t>graphic or figure </a:t>
            </a:r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</a:rPr>
              <a:t>that summarizes the proposed effort and clearly illustrates key innovations.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25152E-C6B5-4FAB-893C-2497896698C7}"/>
              </a:ext>
            </a:extLst>
          </p:cNvPr>
          <p:cNvSpPr/>
          <p:nvPr/>
        </p:nvSpPr>
        <p:spPr>
          <a:xfrm>
            <a:off x="7734275" y="5523456"/>
            <a:ext cx="2565748" cy="105312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</a:rPr>
              <a:t>Include a simple chart 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</a:rPr>
              <a:t>or</a:t>
            </a:r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</a:rPr>
              <a:t>table</a:t>
            </a:r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</a:rPr>
              <a:t> outlining projected funding needs for YR1 – YRX; </a:t>
            </a:r>
            <a:r>
              <a:rPr lang="en-US" sz="1400" u="sng" dirty="0">
                <a:solidFill>
                  <a:srgbClr val="FF0000"/>
                </a:solidFill>
                <a:latin typeface="Calibri" panose="020F0502020204030204" pitchFamily="34" charset="0"/>
              </a:rPr>
              <a:t>please ensure number values are clearly listed 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35105" y="3691580"/>
            <a:ext cx="40251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 Narrow" panose="020B0606020202030204" pitchFamily="34" charset="0"/>
              </a:rPr>
              <a:t>Technical Risk and Payoffs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1718" y="3872804"/>
            <a:ext cx="53519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117475" indent="-117475">
              <a:buFont typeface="Arial" panose="020B0604020202020204" pitchFamily="34" charset="0"/>
              <a:buChar char="•"/>
            </a:pPr>
            <a:r>
              <a:rPr lang="en-US" sz="1200" dirty="0"/>
              <a:t>What are the major technical risk elements and how do you plan to address/mitigate them? </a:t>
            </a:r>
          </a:p>
          <a:p>
            <a:pPr marL="117475" indent="-117475">
              <a:buFont typeface="Arial" panose="020B0604020202020204" pitchFamily="34" charset="0"/>
              <a:buChar char="•"/>
            </a:pPr>
            <a:r>
              <a:rPr lang="en-US" sz="1200" dirty="0"/>
              <a:t>Describe the projected impact/payoff.</a:t>
            </a:r>
          </a:p>
          <a:p>
            <a:pPr marL="117475" indent="-117475">
              <a:buFont typeface="Arial" panose="020B0604020202020204" pitchFamily="34" charset="0"/>
              <a:buChar char="•"/>
            </a:pPr>
            <a:r>
              <a:rPr lang="en-US" sz="1200" dirty="0"/>
              <a:t>Describe the current Technology Readiness Level (TRL) of the project and the projected TRL at the end of the project.</a:t>
            </a:r>
          </a:p>
          <a:p>
            <a:pPr marL="117475" indent="-117475">
              <a:buFont typeface="Arial" panose="020B0604020202020204" pitchFamily="34" charset="0"/>
              <a:buChar char="•"/>
            </a:pPr>
            <a:endParaRPr lang="en-US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81799880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Commons x R&amp;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A5EE01862ECB946BABF416635ABDBC6" ma:contentTypeVersion="18" ma:contentTypeDescription="Create a new document." ma:contentTypeScope="" ma:versionID="d7948e975dbe9263aef9637a45b4c31b">
  <xsd:schema xmlns:xsd="http://www.w3.org/2001/XMLSchema" xmlns:xs="http://www.w3.org/2001/XMLSchema" xmlns:p="http://schemas.microsoft.com/office/2006/metadata/properties" xmlns:ns1="http://schemas.microsoft.com/sharepoint/v3" xmlns:ns2="423f9d2e-db88-449b-8f1a-fef56232bd21" xmlns:ns3="5af343c4-09c1-4ae7-b6e5-8b8d84933ebf" targetNamespace="http://schemas.microsoft.com/office/2006/metadata/properties" ma:root="true" ma:fieldsID="26dd9b5df2e4745363ca751cfbe3fd9c" ns1:_="" ns2:_="" ns3:_="">
    <xsd:import namespace="http://schemas.microsoft.com/sharepoint/v3"/>
    <xsd:import namespace="423f9d2e-db88-449b-8f1a-fef56232bd21"/>
    <xsd:import namespace="5af343c4-09c1-4ae7-b6e5-8b8d84933eb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OCR" minOccurs="0"/>
                <xsd:element ref="ns1:_ip_UnifiedCompliancePolicyProperties" minOccurs="0"/>
                <xsd:element ref="ns1:_ip_UnifiedCompliancePolicyUIAc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6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7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3f9d2e-db88-449b-8f1a-fef56232bd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1beb411a-ee6a-4fc4-80fe-0e57c7aa71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f343c4-09c1-4ae7-b6e5-8b8d84933ebf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87794dfb-5de9-44b5-92e9-0b9bf290d00e}" ma:internalName="TaxCatchAll" ma:showField="CatchAllData" ma:web="5af343c4-09c1-4ae7-b6e5-8b8d84933eb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23f9d2e-db88-449b-8f1a-fef56232bd21">
      <Terms xmlns="http://schemas.microsoft.com/office/infopath/2007/PartnerControls"/>
    </lcf76f155ced4ddcb4097134ff3c332f>
    <_ip_UnifiedCompliancePolicyUIAction xmlns="http://schemas.microsoft.com/sharepoint/v3" xsi:nil="true"/>
    <_ip_UnifiedCompliancePolicyProperties xmlns="http://schemas.microsoft.com/sharepoint/v3" xsi:nil="true"/>
    <TaxCatchAll xmlns="5af343c4-09c1-4ae7-b6e5-8b8d84933ebf" xsi:nil="true"/>
  </documentManagement>
</p:properties>
</file>

<file path=customXml/itemProps1.xml><?xml version="1.0" encoding="utf-8"?>
<ds:datastoreItem xmlns:ds="http://schemas.openxmlformats.org/officeDocument/2006/customXml" ds:itemID="{81BB644D-2008-4A77-A4EF-774532505F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23f9d2e-db88-449b-8f1a-fef56232bd21"/>
    <ds:schemaRef ds:uri="5af343c4-09c1-4ae7-b6e5-8b8d84933eb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5E85719-8104-4F0C-9D81-E702717A41F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7F52368-835D-407E-8947-C008E6F88B70}">
  <ds:schemaRefs>
    <ds:schemaRef ds:uri="http://schemas.microsoft.com/office/2006/metadata/properties"/>
    <ds:schemaRef ds:uri="http://schemas.microsoft.com/office/infopath/2007/PartnerControls"/>
    <ds:schemaRef ds:uri="423f9d2e-db88-449b-8f1a-fef56232bd21"/>
    <ds:schemaRef ds:uri="http://schemas.microsoft.com/sharepoint/v3"/>
    <ds:schemaRef ds:uri="5af343c4-09c1-4ae7-b6e5-8b8d84933eb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405</Words>
  <Application>Microsoft Office PowerPoint</Application>
  <PresentationFormat>Widescreen</PresentationFormat>
  <Paragraphs>36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Arial Narrow</vt:lpstr>
      <vt:lpstr>Calibri</vt:lpstr>
      <vt:lpstr>Franklin Gothic Medium Cond</vt:lpstr>
      <vt:lpstr>Times New Roman</vt:lpstr>
      <vt:lpstr>Custom Commons x R&amp;E</vt:lpstr>
      <vt:lpstr>Guidance for Commons Call for Topics Summary Slide</vt:lpstr>
      <vt:lpstr>Title Hub Lead |  Project Lead  |  Total Budget  | List of Subcontractors </vt:lpstr>
    </vt:vector>
  </TitlesOfParts>
  <Company>HPES NMCI 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Henry, Moriah L CIV NSWC</dc:creator>
  <cp:lastModifiedBy>Asia Honablue</cp:lastModifiedBy>
  <cp:revision>32</cp:revision>
  <dcterms:created xsi:type="dcterms:W3CDTF">2023-10-31T13:33:32Z</dcterms:created>
  <dcterms:modified xsi:type="dcterms:W3CDTF">2024-06-19T18:03:12Z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0x010100EF79F900A8B4F148B41F72F79A6FA17A</vt:lpwstr>
  </property>
  <property fmtid="{D5CDD505-2E9C-101B-9397-08002B2CF9AE}" pid="3" name="xd_ProgID">
    <vt:lpwstr/>
  </property>
  <property fmtid="{D5CDD505-2E9C-101B-9397-08002B2CF9AE}" pid="4" name="MediaServiceImageTags">
    <vt:lpwstr/>
  </property>
  <property fmtid="{D5CDD505-2E9C-101B-9397-08002B2CF9AE}" pid="5" name="ComplianceAssetId">
    <vt:lpwstr/>
  </property>
  <property fmtid="{D5CDD505-2E9C-101B-9397-08002B2CF9AE}" pid="6" name="TemplateUrl">
    <vt:lpwstr/>
  </property>
  <property fmtid="{D5CDD505-2E9C-101B-9397-08002B2CF9AE}" pid="7" name="_ExtendedDescription">
    <vt:lpwstr/>
  </property>
  <property fmtid="{D5CDD505-2E9C-101B-9397-08002B2CF9AE}" pid="8" name="TriggerFlowInfo">
    <vt:lpwstr/>
  </property>
  <property fmtid="{D5CDD505-2E9C-101B-9397-08002B2CF9AE}" pid="9" name="xd_Signature">
    <vt:bool>false</vt:bool>
  </property>
</Properties>
</file>